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11"/>
  </p:notesMasterIdLst>
  <p:sldIdLst>
    <p:sldId id="281" r:id="rId3"/>
    <p:sldId id="298" r:id="rId4"/>
    <p:sldId id="283" r:id="rId5"/>
    <p:sldId id="292" r:id="rId6"/>
    <p:sldId id="297" r:id="rId7"/>
    <p:sldId id="285" r:id="rId8"/>
    <p:sldId id="296" r:id="rId9"/>
    <p:sldId id="2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VISA and </a:t>
            </a:r>
            <a:r>
              <a:rPr lang="en-US" sz="1800" b="0" i="0" baseline="0" dirty="0" err="1" smtClean="0">
                <a:effectLst/>
              </a:rPr>
              <a:t>Mastercard</a:t>
            </a:r>
            <a:r>
              <a:rPr lang="en-US" sz="1800" b="0" i="0" baseline="0" dirty="0" smtClean="0">
                <a:effectLst/>
              </a:rPr>
              <a:t> Annual Net Income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VISA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2144</c:v>
                </c:pt>
                <c:pt idx="1">
                  <c:v>4980</c:v>
                </c:pt>
                <c:pt idx="2">
                  <c:v>5438</c:v>
                </c:pt>
                <c:pt idx="3">
                  <c:v>6328</c:v>
                </c:pt>
                <c:pt idx="4">
                  <c:v>5991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Mastercard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2759</c:v>
                </c:pt>
                <c:pt idx="1">
                  <c:v>3116</c:v>
                </c:pt>
                <c:pt idx="2">
                  <c:v>3617</c:v>
                </c:pt>
                <c:pt idx="3">
                  <c:v>3808</c:v>
                </c:pt>
                <c:pt idx="4">
                  <c:v>4059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1455752"/>
        <c:axId val="341456144"/>
      </c:barChart>
      <c:catAx>
        <c:axId val="341455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56144"/>
        <c:crosses val="autoZero"/>
        <c:auto val="1"/>
        <c:lblAlgn val="ctr"/>
        <c:lblOffset val="100"/>
        <c:noMultiLvlLbl val="0"/>
      </c:catAx>
      <c:valAx>
        <c:axId val="34145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55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8D09B-359B-4DCE-ADFF-572522A2E03D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F3234-E286-4449-98A4-30A532DFA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8F4BC6-6429-4D11-BAA6-8CFDFC27982B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2A212-48B1-49AD-B99A-5C93B549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3306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7958667" y="6488113"/>
            <a:ext cx="34925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540" tIns="39248" rIns="78540" bIns="39248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accent3">
                    <a:lumMod val="65000"/>
                  </a:schemeClr>
                </a:solidFill>
                <a:latin typeface="Arial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 defTabSz="864781">
              <a:defRPr/>
            </a:pPr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07" y="1181105"/>
            <a:ext cx="10836919" cy="49730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0311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ackground grid" hidden="1"/>
          <p:cNvGrpSpPr>
            <a:grpSpLocks/>
          </p:cNvGrpSpPr>
          <p:nvPr>
            <p:custDataLst>
              <p:tags r:id="rId3"/>
            </p:custDataLst>
          </p:nvPr>
        </p:nvGrpSpPr>
        <p:grpSpPr bwMode="gray">
          <a:xfrm>
            <a:off x="677543" y="294387"/>
            <a:ext cx="10840651" cy="6399899"/>
            <a:chOff x="363" y="196"/>
            <a:chExt cx="5808" cy="4261"/>
          </a:xfrm>
        </p:grpSpPr>
        <p:sp>
          <p:nvSpPr>
            <p:cNvPr id="34" name="Rectangle 7" hidden="1"/>
            <p:cNvSpPr>
              <a:spLocks noChangeArrowheads="1"/>
            </p:cNvSpPr>
            <p:nvPr userDrawn="1"/>
          </p:nvSpPr>
          <p:spPr bwMode="gray">
            <a:xfrm>
              <a:off x="1724" y="877"/>
              <a:ext cx="2177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5" name="Rectangle 8" hidden="1"/>
            <p:cNvSpPr>
              <a:spLocks noChangeArrowheads="1"/>
            </p:cNvSpPr>
            <p:nvPr userDrawn="1"/>
          </p:nvSpPr>
          <p:spPr bwMode="gray">
            <a:xfrm>
              <a:off x="1724" y="2555"/>
              <a:ext cx="2177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6" name="Rectangle 9" hidden="1"/>
            <p:cNvSpPr>
              <a:spLocks noChangeArrowheads="1"/>
            </p:cNvSpPr>
            <p:nvPr userDrawn="1"/>
          </p:nvSpPr>
          <p:spPr bwMode="gray">
            <a:xfrm>
              <a:off x="363" y="877"/>
              <a:ext cx="1179" cy="3266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7" name="Rectangle 443" hidden="1"/>
            <p:cNvSpPr>
              <a:spLocks noChangeArrowheads="1"/>
            </p:cNvSpPr>
            <p:nvPr userDrawn="1"/>
          </p:nvSpPr>
          <p:spPr bwMode="gray">
            <a:xfrm>
              <a:off x="363" y="4279"/>
              <a:ext cx="2044" cy="178"/>
            </a:xfrm>
            <a:prstGeom prst="rect">
              <a:avLst/>
            </a:prstGeom>
            <a:noFill/>
            <a:ln w="9525">
              <a:solidFill>
                <a:srgbClr val="A5A6A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defTabSz="785298" eaLnBrk="0" fontAlgn="base" hangingPunct="0"/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Delete grid from slide master prior to printing</a:t>
              </a:r>
            </a:p>
            <a:p>
              <a:pPr defTabSz="785298" eaLnBrk="0" fontAlgn="base" hangingPunct="0"/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In 2010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select </a:t>
              </a:r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View &gt; Slide Master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</a:t>
              </a:r>
              <a:r>
                <a:rPr lang="en-GB" altLang="zh-TW" sz="900" u="sng" dirty="0">
                  <a:solidFill>
                    <a:srgbClr val="A5A6A9"/>
                  </a:solidFill>
                  <a:ea typeface="SimHei"/>
                </a:rPr>
                <a:t>TWICE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to select/delete grid</a:t>
              </a:r>
            </a:p>
          </p:txBody>
        </p:sp>
        <p:sp>
          <p:nvSpPr>
            <p:cNvPr id="38" name="Rectangle 11" hidden="1"/>
            <p:cNvSpPr>
              <a:spLocks noChangeArrowheads="1"/>
            </p:cNvSpPr>
            <p:nvPr userDrawn="1"/>
          </p:nvSpPr>
          <p:spPr bwMode="gray">
            <a:xfrm>
              <a:off x="3992" y="877"/>
              <a:ext cx="2176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9" name="Rectangle 12" hidden="1"/>
            <p:cNvSpPr>
              <a:spLocks noChangeArrowheads="1"/>
            </p:cNvSpPr>
            <p:nvPr userDrawn="1"/>
          </p:nvSpPr>
          <p:spPr bwMode="gray">
            <a:xfrm>
              <a:off x="3992" y="2555"/>
              <a:ext cx="2176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40" name="Rectangle 446" hidden="1"/>
            <p:cNvSpPr>
              <a:spLocks noChangeArrowheads="1"/>
            </p:cNvSpPr>
            <p:nvPr userDrawn="1"/>
          </p:nvSpPr>
          <p:spPr bwMode="gray">
            <a:xfrm>
              <a:off x="5465" y="196"/>
              <a:ext cx="706" cy="363"/>
            </a:xfrm>
            <a:prstGeom prst="rect">
              <a:avLst/>
            </a:prstGeom>
            <a:noFill/>
            <a:ln w="3175">
              <a:solidFill>
                <a:srgbClr val="A5A6A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 defTabSz="857787" eaLnBrk="0" fontAlgn="base" hangingPunct="0"/>
              <a:r>
                <a:rPr lang="en-GB" altLang="zh-TW" sz="700" b="1" dirty="0">
                  <a:solidFill>
                    <a:srgbClr val="A6A6A6"/>
                  </a:solidFill>
                  <a:ea typeface="SimHei"/>
                </a:rPr>
                <a:t>Third party logo</a:t>
              </a:r>
            </a:p>
          </p:txBody>
        </p:sp>
      </p:grpSp>
      <p:sp>
        <p:nvSpPr>
          <p:cNvPr id="20" name="GPS number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 rot="16200000">
            <a:off x="11632964" y="753794"/>
            <a:ext cx="914699" cy="1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b">
            <a:no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81050" indent="-3000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01738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82750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62175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3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765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337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909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0" fontAlgn="base" hangingPunct="0">
              <a:spcBef>
                <a:spcPts val="0"/>
              </a:spcBef>
            </a:pPr>
            <a:r>
              <a:rPr lang="en-GB" altLang="zh-TW" sz="700" b="0" i="0" dirty="0" smtClean="0">
                <a:solidFill>
                  <a:srgbClr val="A6A6A6"/>
                </a:solidFill>
                <a:latin typeface="Arial"/>
                <a:ea typeface="SimHei"/>
              </a:rPr>
              <a:t>Insert GPS number here</a:t>
            </a:r>
            <a:endParaRPr lang="en-GB" altLang="zh-TW" sz="700" b="0" i="0" dirty="0">
              <a:solidFill>
                <a:srgbClr val="A6A6A6"/>
              </a:solidFill>
              <a:latin typeface="Arial"/>
              <a:ea typeface="SimHei"/>
            </a:endParaRPr>
          </a:p>
        </p:txBody>
      </p:sp>
      <p:sp>
        <p:nvSpPr>
          <p:cNvPr id="2278" name="Red box"/>
          <p:cNvSpPr>
            <a:spLocks noChangeArrowheads="1"/>
          </p:cNvSpPr>
          <p:nvPr/>
        </p:nvSpPr>
        <p:spPr bwMode="gray">
          <a:xfrm>
            <a:off x="253875" y="294387"/>
            <a:ext cx="169852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8" tIns="45705" rIns="91408" bIns="45705" anchor="ctr"/>
          <a:lstStyle/>
          <a:p>
            <a:pPr algn="ctr" defTabSz="857787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altLang="zh-TW" sz="700" i="1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1420" name="Slide number"/>
          <p:cNvSpPr>
            <a:spLocks noChangeArrowheads="1"/>
          </p:cNvSpPr>
          <p:nvPr/>
        </p:nvSpPr>
        <p:spPr bwMode="gray">
          <a:xfrm>
            <a:off x="11841197" y="6584571"/>
            <a:ext cx="201667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57787" eaLnBrk="0" fontAlgn="base" hangingPunct="0"/>
            <a:fld id="{1CF9EA00-886D-43B8-A53F-CB3B22E97C6F}" type="slidenum">
              <a:rPr lang="en-GB" altLang="zh-TW" sz="1000">
                <a:solidFill>
                  <a:srgbClr val="000000"/>
                </a:solidFill>
                <a:ea typeface="SimHei"/>
              </a:rPr>
              <a:pPr algn="ctr" defTabSz="857787" eaLnBrk="0" fontAlgn="base" hangingPunct="0"/>
              <a:t>‹#›</a:t>
            </a:fld>
            <a:endParaRPr lang="en-GB" altLang="zh-TW" sz="1000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2" name="Master text placeholder"/>
          <p:cNvSpPr>
            <a:spLocks noGrp="1"/>
          </p:cNvSpPr>
          <p:nvPr>
            <p:ph type="body" idx="1"/>
          </p:nvPr>
        </p:nvSpPr>
        <p:spPr bwMode="gray">
          <a:xfrm>
            <a:off x="3217368" y="1316959"/>
            <a:ext cx="8297245" cy="49053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GB" altLang="zh-TW" dirty="0"/>
          </a:p>
        </p:txBody>
      </p:sp>
      <p:sp>
        <p:nvSpPr>
          <p:cNvPr id="2249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677548" y="294417"/>
            <a:ext cx="10836919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en-GB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0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aseline="0">
          <a:solidFill>
            <a:schemeClr val="tx2"/>
          </a:solidFill>
          <a:latin typeface="Arial"/>
          <a:ea typeface="SimHei"/>
          <a:cs typeface="Arial" charset="0"/>
        </a:defRPr>
      </a:lvl1pPr>
      <a:lvl2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4934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6pPr>
      <a:lvl7pPr marL="869869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7pPr>
      <a:lvl8pPr marL="1304803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8pPr>
      <a:lvl9pPr marL="1739737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9pPr>
    </p:titleStyle>
    <p:bodyStyle>
      <a:lvl1pPr marL="0" marR="0" indent="0" algn="l" defTabSz="857787" rtl="0" eaLnBrk="1" fontAlgn="base" latinLnBrk="0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SzTx/>
        <a:buFont typeface="Symbol" pitchFamily="18" charset="2"/>
        <a:buNone/>
        <a:tabLst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1pPr>
      <a:lvl2pPr marL="218978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2pPr>
      <a:lvl3pPr marL="439465" indent="-22048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300" baseline="0" smtClean="0">
          <a:solidFill>
            <a:schemeClr val="tx1"/>
          </a:solidFill>
          <a:latin typeface="Arial"/>
          <a:ea typeface="SimHei"/>
          <a:cs typeface="+mn-cs"/>
        </a:defRPr>
      </a:lvl3pPr>
      <a:lvl4pPr marL="650892" indent="-211426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100" baseline="0" smtClean="0">
          <a:solidFill>
            <a:schemeClr val="tx1"/>
          </a:solidFill>
          <a:latin typeface="Arial"/>
          <a:ea typeface="SimHei"/>
          <a:cs typeface="+mn-cs"/>
        </a:defRPr>
      </a:lvl4pPr>
      <a:lvl5pPr marL="869869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GB" altLang="zh-TW" sz="1000" dirty="0">
          <a:solidFill>
            <a:schemeClr val="tx1"/>
          </a:solidFill>
          <a:latin typeface="Arial"/>
          <a:ea typeface="SimHei"/>
          <a:cs typeface="+mn-cs"/>
        </a:defRPr>
      </a:lvl5pPr>
      <a:lvl6pPr marL="1469414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904348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39283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74217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34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869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803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737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672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606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541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475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ackground grid" hidden="1"/>
          <p:cNvGrpSpPr>
            <a:grpSpLocks/>
          </p:cNvGrpSpPr>
          <p:nvPr>
            <p:custDataLst>
              <p:tags r:id="rId3"/>
            </p:custDataLst>
          </p:nvPr>
        </p:nvGrpSpPr>
        <p:grpSpPr bwMode="gray">
          <a:xfrm>
            <a:off x="677543" y="294387"/>
            <a:ext cx="10840651" cy="6399899"/>
            <a:chOff x="363" y="196"/>
            <a:chExt cx="5808" cy="4261"/>
          </a:xfrm>
        </p:grpSpPr>
        <p:sp>
          <p:nvSpPr>
            <p:cNvPr id="34" name="Rectangle 7" hidden="1"/>
            <p:cNvSpPr>
              <a:spLocks noChangeArrowheads="1"/>
            </p:cNvSpPr>
            <p:nvPr userDrawn="1"/>
          </p:nvSpPr>
          <p:spPr bwMode="gray">
            <a:xfrm>
              <a:off x="1724" y="877"/>
              <a:ext cx="2177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5" name="Rectangle 8" hidden="1"/>
            <p:cNvSpPr>
              <a:spLocks noChangeArrowheads="1"/>
            </p:cNvSpPr>
            <p:nvPr userDrawn="1"/>
          </p:nvSpPr>
          <p:spPr bwMode="gray">
            <a:xfrm>
              <a:off x="1724" y="2555"/>
              <a:ext cx="2177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6" name="Rectangle 9" hidden="1"/>
            <p:cNvSpPr>
              <a:spLocks noChangeArrowheads="1"/>
            </p:cNvSpPr>
            <p:nvPr userDrawn="1"/>
          </p:nvSpPr>
          <p:spPr bwMode="gray">
            <a:xfrm>
              <a:off x="363" y="877"/>
              <a:ext cx="1179" cy="3266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7" name="Rectangle 443" hidden="1"/>
            <p:cNvSpPr>
              <a:spLocks noChangeArrowheads="1"/>
            </p:cNvSpPr>
            <p:nvPr userDrawn="1"/>
          </p:nvSpPr>
          <p:spPr bwMode="gray">
            <a:xfrm>
              <a:off x="363" y="4279"/>
              <a:ext cx="2044" cy="178"/>
            </a:xfrm>
            <a:prstGeom prst="rect">
              <a:avLst/>
            </a:prstGeom>
            <a:noFill/>
            <a:ln w="9525">
              <a:solidFill>
                <a:srgbClr val="A5A6A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defTabSz="785298" eaLnBrk="0" fontAlgn="base" hangingPunct="0"/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Delete grid from slide master prior to printing</a:t>
              </a:r>
            </a:p>
            <a:p>
              <a:pPr defTabSz="785298" eaLnBrk="0" fontAlgn="base" hangingPunct="0"/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In 2010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select </a:t>
              </a:r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View &gt; Slide Master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</a:t>
              </a:r>
              <a:r>
                <a:rPr lang="en-GB" altLang="zh-TW" sz="900" u="sng" dirty="0">
                  <a:solidFill>
                    <a:srgbClr val="A5A6A9"/>
                  </a:solidFill>
                  <a:ea typeface="SimHei"/>
                </a:rPr>
                <a:t>TWICE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to select/delete grid</a:t>
              </a:r>
            </a:p>
          </p:txBody>
        </p:sp>
        <p:sp>
          <p:nvSpPr>
            <p:cNvPr id="38" name="Rectangle 11" hidden="1"/>
            <p:cNvSpPr>
              <a:spLocks noChangeArrowheads="1"/>
            </p:cNvSpPr>
            <p:nvPr userDrawn="1"/>
          </p:nvSpPr>
          <p:spPr bwMode="gray">
            <a:xfrm>
              <a:off x="3992" y="877"/>
              <a:ext cx="2176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9" name="Rectangle 12" hidden="1"/>
            <p:cNvSpPr>
              <a:spLocks noChangeArrowheads="1"/>
            </p:cNvSpPr>
            <p:nvPr userDrawn="1"/>
          </p:nvSpPr>
          <p:spPr bwMode="gray">
            <a:xfrm>
              <a:off x="3992" y="2555"/>
              <a:ext cx="2176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40" name="Rectangle 446" hidden="1"/>
            <p:cNvSpPr>
              <a:spLocks noChangeArrowheads="1"/>
            </p:cNvSpPr>
            <p:nvPr userDrawn="1"/>
          </p:nvSpPr>
          <p:spPr bwMode="gray">
            <a:xfrm>
              <a:off x="5465" y="196"/>
              <a:ext cx="706" cy="363"/>
            </a:xfrm>
            <a:prstGeom prst="rect">
              <a:avLst/>
            </a:prstGeom>
            <a:noFill/>
            <a:ln w="3175">
              <a:solidFill>
                <a:srgbClr val="A5A6A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 defTabSz="857787" eaLnBrk="0" fontAlgn="base" hangingPunct="0"/>
              <a:r>
                <a:rPr lang="en-GB" altLang="zh-TW" sz="700" b="1" dirty="0">
                  <a:solidFill>
                    <a:srgbClr val="A6A6A6"/>
                  </a:solidFill>
                  <a:ea typeface="SimHei"/>
                </a:rPr>
                <a:t>Third party logo</a:t>
              </a:r>
            </a:p>
          </p:txBody>
        </p:sp>
      </p:grpSp>
      <p:sp>
        <p:nvSpPr>
          <p:cNvPr id="20" name="GPS number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 rot="16200000">
            <a:off x="11632964" y="753794"/>
            <a:ext cx="914699" cy="1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b">
            <a:no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81050" indent="-3000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01738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82750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62175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3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765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337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909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0" fontAlgn="base" hangingPunct="0">
              <a:spcBef>
                <a:spcPts val="0"/>
              </a:spcBef>
            </a:pPr>
            <a:r>
              <a:rPr lang="en-GB" altLang="zh-TW" sz="700" b="0" i="0" dirty="0" smtClean="0">
                <a:solidFill>
                  <a:srgbClr val="A6A6A6"/>
                </a:solidFill>
                <a:latin typeface="Arial"/>
                <a:ea typeface="SimHei"/>
              </a:rPr>
              <a:t>Insert GPS number here</a:t>
            </a:r>
            <a:endParaRPr lang="en-GB" altLang="zh-TW" sz="700" b="0" i="0" dirty="0">
              <a:solidFill>
                <a:srgbClr val="A6A6A6"/>
              </a:solidFill>
              <a:latin typeface="Arial"/>
              <a:ea typeface="SimHei"/>
            </a:endParaRPr>
          </a:p>
        </p:txBody>
      </p:sp>
      <p:sp>
        <p:nvSpPr>
          <p:cNvPr id="2278" name="Red box"/>
          <p:cNvSpPr>
            <a:spLocks noChangeArrowheads="1"/>
          </p:cNvSpPr>
          <p:nvPr/>
        </p:nvSpPr>
        <p:spPr bwMode="gray">
          <a:xfrm>
            <a:off x="253875" y="294387"/>
            <a:ext cx="169852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8" tIns="45705" rIns="91408" bIns="45705" anchor="ctr"/>
          <a:lstStyle/>
          <a:p>
            <a:pPr algn="ctr" defTabSz="857787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altLang="zh-TW" sz="700" i="1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1420" name="Slide number"/>
          <p:cNvSpPr>
            <a:spLocks noChangeArrowheads="1"/>
          </p:cNvSpPr>
          <p:nvPr/>
        </p:nvSpPr>
        <p:spPr bwMode="gray">
          <a:xfrm>
            <a:off x="11841197" y="6584571"/>
            <a:ext cx="201667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57787" eaLnBrk="0" fontAlgn="base" hangingPunct="0"/>
            <a:fld id="{1CF9EA00-886D-43B8-A53F-CB3B22E97C6F}" type="slidenum">
              <a:rPr lang="en-GB" altLang="zh-TW" sz="1000">
                <a:solidFill>
                  <a:srgbClr val="000000"/>
                </a:solidFill>
                <a:ea typeface="SimHei"/>
              </a:rPr>
              <a:pPr algn="ctr" defTabSz="857787" eaLnBrk="0" fontAlgn="base" hangingPunct="0"/>
              <a:t>‹#›</a:t>
            </a:fld>
            <a:endParaRPr lang="en-GB" altLang="zh-TW" sz="1000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2" name="Master text placeholder"/>
          <p:cNvSpPr>
            <a:spLocks noGrp="1"/>
          </p:cNvSpPr>
          <p:nvPr>
            <p:ph type="body" idx="1"/>
          </p:nvPr>
        </p:nvSpPr>
        <p:spPr bwMode="gray">
          <a:xfrm>
            <a:off x="3217368" y="1316959"/>
            <a:ext cx="8297245" cy="49053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GB" altLang="zh-TW" dirty="0"/>
          </a:p>
        </p:txBody>
      </p:sp>
      <p:sp>
        <p:nvSpPr>
          <p:cNvPr id="2249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677548" y="294417"/>
            <a:ext cx="10836919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en-GB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aseline="0">
          <a:solidFill>
            <a:schemeClr val="tx2"/>
          </a:solidFill>
          <a:latin typeface="Arial"/>
          <a:ea typeface="SimHei"/>
          <a:cs typeface="Arial" charset="0"/>
        </a:defRPr>
      </a:lvl1pPr>
      <a:lvl2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4934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6pPr>
      <a:lvl7pPr marL="869869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7pPr>
      <a:lvl8pPr marL="1304803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8pPr>
      <a:lvl9pPr marL="1739737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9pPr>
    </p:titleStyle>
    <p:bodyStyle>
      <a:lvl1pPr marL="0" marR="0" indent="0" algn="l" defTabSz="857787" rtl="0" eaLnBrk="1" fontAlgn="base" latinLnBrk="0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SzTx/>
        <a:buFont typeface="Symbol" pitchFamily="18" charset="2"/>
        <a:buNone/>
        <a:tabLst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1pPr>
      <a:lvl2pPr marL="218978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2pPr>
      <a:lvl3pPr marL="439465" indent="-22048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300" baseline="0" smtClean="0">
          <a:solidFill>
            <a:schemeClr val="tx1"/>
          </a:solidFill>
          <a:latin typeface="Arial"/>
          <a:ea typeface="SimHei"/>
          <a:cs typeface="+mn-cs"/>
        </a:defRPr>
      </a:lvl3pPr>
      <a:lvl4pPr marL="650892" indent="-211426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100" baseline="0" smtClean="0">
          <a:solidFill>
            <a:schemeClr val="tx1"/>
          </a:solidFill>
          <a:latin typeface="Arial"/>
          <a:ea typeface="SimHei"/>
          <a:cs typeface="+mn-cs"/>
        </a:defRPr>
      </a:lvl4pPr>
      <a:lvl5pPr marL="869869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GB" altLang="zh-TW" sz="1000" dirty="0">
          <a:solidFill>
            <a:schemeClr val="tx1"/>
          </a:solidFill>
          <a:latin typeface="Arial"/>
          <a:ea typeface="SimHei"/>
          <a:cs typeface="+mn-cs"/>
        </a:defRPr>
      </a:lvl5pPr>
      <a:lvl6pPr marL="1469414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904348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39283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74217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34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869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803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737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672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606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541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475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3422" y="4572000"/>
            <a:ext cx="5599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Blockchain</a:t>
            </a:r>
            <a:r>
              <a:rPr lang="en-US" sz="5400" b="1" dirty="0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ATM </a:t>
            </a:r>
            <a:endParaRPr lang="en-US" sz="5400" b="1" dirty="0">
              <a:solidFill>
                <a:srgbClr val="F2F2F2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7058" y="5926877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By RBWM Self Service</a:t>
            </a:r>
            <a:endParaRPr lang="en-US" sz="2800" dirty="0">
              <a:solidFill>
                <a:srgbClr val="F2F2F2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8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b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Agenda</a:t>
            </a:r>
            <a:endParaRPr lang="zh-CN" altLang="en-US" sz="2400" kern="0" dirty="0">
              <a:latin typeface="+mj-ea"/>
              <a:ea typeface="+mj-e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4238" y="1434122"/>
            <a:ext cx="1036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kern="0" dirty="0" smtClean="0">
                <a:solidFill>
                  <a:srgbClr val="002060"/>
                </a:solidFill>
              </a:rPr>
              <a:t>Current </a:t>
            </a:r>
            <a:r>
              <a:rPr lang="en-US" altLang="zh-CN" kern="0" dirty="0">
                <a:solidFill>
                  <a:srgbClr val="002060"/>
                </a:solidFill>
              </a:rPr>
              <a:t>Cross Bank ATM Network vs Future </a:t>
            </a:r>
            <a:r>
              <a:rPr lang="en-US" altLang="zh-CN" kern="0" dirty="0" err="1">
                <a:solidFill>
                  <a:srgbClr val="002060"/>
                </a:solidFill>
              </a:rPr>
              <a:t>Blockchain</a:t>
            </a:r>
            <a:r>
              <a:rPr lang="en-US" altLang="zh-CN" kern="0" dirty="0">
                <a:solidFill>
                  <a:srgbClr val="002060"/>
                </a:solidFill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</a:rPr>
              <a:t>Network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System </a:t>
            </a:r>
            <a:r>
              <a:rPr lang="en-US" altLang="zh-CN" dirty="0" smtClean="0">
                <a:solidFill>
                  <a:srgbClr val="002060"/>
                </a:solidFill>
              </a:rPr>
              <a:t>Architecture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Innovation Values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Roadmap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Transaction </a:t>
            </a:r>
            <a:r>
              <a:rPr lang="en-US" dirty="0" smtClean="0">
                <a:solidFill>
                  <a:srgbClr val="002060"/>
                </a:solidFill>
              </a:rPr>
              <a:t>Demonstration and </a:t>
            </a:r>
            <a:r>
              <a:rPr lang="en-US" dirty="0" smtClean="0">
                <a:solidFill>
                  <a:srgbClr val="002060"/>
                </a:solidFill>
              </a:rPr>
              <a:t>Technology </a:t>
            </a:r>
            <a:r>
              <a:rPr lang="en-US" dirty="0" smtClean="0">
                <a:solidFill>
                  <a:srgbClr val="002060"/>
                </a:solidFill>
              </a:rPr>
              <a:t>Essentials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002060"/>
                </a:solidFill>
              </a:rPr>
              <a:t>Bitcoin</a:t>
            </a:r>
            <a:r>
              <a:rPr lang="en-US" dirty="0" smtClean="0">
                <a:solidFill>
                  <a:srgbClr val="002060"/>
                </a:solidFill>
              </a:rPr>
              <a:t> Application Sharing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47842" y="1081961"/>
            <a:ext cx="6108604" cy="4645304"/>
          </a:xfrm>
          <a:prstGeom prst="cloud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7" y="839497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8" y="2528665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" y="430900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0" y="595854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4" y="57488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88" y="5865578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36" y="559162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289" y="2704166"/>
            <a:ext cx="446125" cy="56116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43" y="5727265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151" y="1190291"/>
            <a:ext cx="653263" cy="5933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289" y="4282246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929" y="5663507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866" y="1924414"/>
            <a:ext cx="23431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506" y="1905905"/>
            <a:ext cx="2219325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93" y="3642419"/>
            <a:ext cx="1743075" cy="1447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901" y="1320162"/>
            <a:ext cx="1154962" cy="12085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189" y="4129955"/>
            <a:ext cx="1154962" cy="12085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770" y="1586160"/>
            <a:ext cx="1154962" cy="12085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770" y="4108634"/>
            <a:ext cx="1154962" cy="1208503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6" idx="2"/>
            <a:endCxn id="25" idx="1"/>
          </p:cNvCxnSpPr>
          <p:nvPr/>
        </p:nvCxnSpPr>
        <p:spPr>
          <a:xfrm>
            <a:off x="574429" y="1346576"/>
            <a:ext cx="790472" cy="577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" idx="2"/>
            <a:endCxn id="25" idx="0"/>
          </p:cNvCxnSpPr>
          <p:nvPr/>
        </p:nvCxnSpPr>
        <p:spPr>
          <a:xfrm>
            <a:off x="1599376" y="1081960"/>
            <a:ext cx="343006" cy="238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25" idx="2"/>
          </p:cNvCxnSpPr>
          <p:nvPr/>
        </p:nvCxnSpPr>
        <p:spPr>
          <a:xfrm flipV="1">
            <a:off x="903361" y="2528665"/>
            <a:ext cx="1039021" cy="253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3"/>
            <a:endCxn id="27" idx="1"/>
          </p:cNvCxnSpPr>
          <p:nvPr/>
        </p:nvCxnSpPr>
        <p:spPr>
          <a:xfrm>
            <a:off x="679661" y="4562549"/>
            <a:ext cx="821528" cy="171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3"/>
            <a:endCxn id="27" idx="2"/>
          </p:cNvCxnSpPr>
          <p:nvPr/>
        </p:nvCxnSpPr>
        <p:spPr>
          <a:xfrm flipV="1">
            <a:off x="1471053" y="5338458"/>
            <a:ext cx="607617" cy="873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7" idx="3"/>
            <a:endCxn id="12" idx="0"/>
          </p:cNvCxnSpPr>
          <p:nvPr/>
        </p:nvCxnSpPr>
        <p:spPr>
          <a:xfrm>
            <a:off x="2656151" y="4734207"/>
            <a:ext cx="488146" cy="1131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9" idx="0"/>
            <a:endCxn id="13" idx="2"/>
          </p:cNvCxnSpPr>
          <p:nvPr/>
        </p:nvCxnSpPr>
        <p:spPr>
          <a:xfrm flipH="1" flipV="1">
            <a:off x="9209186" y="1254589"/>
            <a:ext cx="695065" cy="331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9" idx="3"/>
            <a:endCxn id="18" idx="2"/>
          </p:cNvCxnSpPr>
          <p:nvPr/>
        </p:nvCxnSpPr>
        <p:spPr>
          <a:xfrm flipV="1">
            <a:off x="10481732" y="1783622"/>
            <a:ext cx="757051" cy="40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9" idx="2"/>
            <a:endCxn id="15" idx="1"/>
          </p:cNvCxnSpPr>
          <p:nvPr/>
        </p:nvCxnSpPr>
        <p:spPr>
          <a:xfrm>
            <a:off x="9904251" y="2794663"/>
            <a:ext cx="1215038" cy="190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3"/>
            <a:endCxn id="20" idx="1"/>
          </p:cNvCxnSpPr>
          <p:nvPr/>
        </p:nvCxnSpPr>
        <p:spPr>
          <a:xfrm flipV="1">
            <a:off x="10481732" y="4598203"/>
            <a:ext cx="637557" cy="11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0" idx="2"/>
            <a:endCxn id="22" idx="0"/>
          </p:cNvCxnSpPr>
          <p:nvPr/>
        </p:nvCxnSpPr>
        <p:spPr>
          <a:xfrm>
            <a:off x="9904251" y="5317137"/>
            <a:ext cx="864228" cy="346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6" idx="0"/>
            <a:endCxn id="30" idx="1"/>
          </p:cNvCxnSpPr>
          <p:nvPr/>
        </p:nvCxnSpPr>
        <p:spPr>
          <a:xfrm flipV="1">
            <a:off x="8576352" y="4712886"/>
            <a:ext cx="750418" cy="1014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592786" y="4169316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……</a:t>
            </a:r>
            <a:endParaRPr lang="en-US" sz="28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5144" y="2422750"/>
            <a:ext cx="948121" cy="60383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3685" y="2400580"/>
            <a:ext cx="948121" cy="6071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648" y="4306426"/>
            <a:ext cx="904643" cy="568633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25" idx="3"/>
          </p:cNvCxnSpPr>
          <p:nvPr/>
        </p:nvCxnSpPr>
        <p:spPr>
          <a:xfrm>
            <a:off x="2519863" y="1924414"/>
            <a:ext cx="1089519" cy="435325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430170" y="3642419"/>
            <a:ext cx="943735" cy="564668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999636" y="2142077"/>
            <a:ext cx="556848" cy="280673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30" idx="0"/>
          </p:cNvCxnSpPr>
          <p:nvPr/>
        </p:nvCxnSpPr>
        <p:spPr>
          <a:xfrm>
            <a:off x="8999636" y="3682151"/>
            <a:ext cx="904615" cy="426483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Current Cross Bank ATM Network vs Future </a:t>
            </a:r>
            <a:r>
              <a:rPr lang="en-US" altLang="zh-CN" sz="2400" kern="0" dirty="0" err="1" smtClean="0">
                <a:latin typeface="+mj-ea"/>
                <a:ea typeface="+mj-ea"/>
              </a:rPr>
              <a:t>Blockchain</a:t>
            </a:r>
            <a:r>
              <a:rPr lang="en-US" altLang="zh-CN" sz="2400" kern="0" dirty="0" smtClean="0">
                <a:latin typeface="+mj-ea"/>
                <a:ea typeface="+mj-ea"/>
              </a:rPr>
              <a:t> Network</a:t>
            </a:r>
            <a:endParaRPr lang="zh-CN" altLang="en-US" sz="2400" kern="0" dirty="0">
              <a:latin typeface="+mj-ea"/>
              <a:ea typeface="+mj-e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49" y="157634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51" y="2290663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5" y="3135522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89" y="3915668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92" y="4422747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51" y="4772105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68" y="1417334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24" y="1983866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966" y="2541123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01" y="319246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39" y="3816484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447" y="4422746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62" name="Straight Connector 61"/>
          <p:cNvCxnSpPr/>
          <p:nvPr/>
        </p:nvCxnSpPr>
        <p:spPr>
          <a:xfrm flipV="1">
            <a:off x="2595429" y="4223335"/>
            <a:ext cx="1270136" cy="266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656151" y="4734206"/>
            <a:ext cx="205008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656151" y="4987813"/>
            <a:ext cx="2932976" cy="57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19863" y="2528665"/>
            <a:ext cx="1331769" cy="827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519863" y="1924414"/>
            <a:ext cx="1885669" cy="64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95429" y="1628402"/>
            <a:ext cx="2562196" cy="212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325111" y="1642415"/>
            <a:ext cx="2182446" cy="28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147867" y="2237405"/>
            <a:ext cx="1263881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721866" y="2470858"/>
            <a:ext cx="689882" cy="276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586749" y="3533968"/>
            <a:ext cx="920808" cy="86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47867" y="4169207"/>
            <a:ext cx="1178903" cy="543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266495" y="4743172"/>
            <a:ext cx="2212675" cy="122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un 76"/>
          <p:cNvSpPr/>
          <p:nvPr/>
        </p:nvSpPr>
        <p:spPr bwMode="auto">
          <a:xfrm>
            <a:off x="6231462" y="3267016"/>
            <a:ext cx="238852" cy="238852"/>
          </a:xfrm>
          <a:prstGeom prst="sun">
            <a:avLst/>
          </a:prstGeom>
          <a:solidFill>
            <a:srgbClr val="00B050"/>
          </a:solidFill>
          <a:ln w="63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5497417" y="2083428"/>
            <a:ext cx="734045" cy="118358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77" idx="0"/>
          </p:cNvCxnSpPr>
          <p:nvPr/>
        </p:nvCxnSpPr>
        <p:spPr>
          <a:xfrm flipH="1">
            <a:off x="6350888" y="1924413"/>
            <a:ext cx="710924" cy="134260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7" idx="3"/>
          </p:cNvCxnSpPr>
          <p:nvPr/>
        </p:nvCxnSpPr>
        <p:spPr>
          <a:xfrm flipH="1">
            <a:off x="6470314" y="2470858"/>
            <a:ext cx="1207910" cy="91558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7" idx="3"/>
          </p:cNvCxnSpPr>
          <p:nvPr/>
        </p:nvCxnSpPr>
        <p:spPr>
          <a:xfrm flipH="1">
            <a:off x="6470314" y="2794663"/>
            <a:ext cx="1697652" cy="59177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8" idx="1"/>
            <a:endCxn id="77" idx="3"/>
          </p:cNvCxnSpPr>
          <p:nvPr/>
        </p:nvCxnSpPr>
        <p:spPr>
          <a:xfrm flipH="1" flipV="1">
            <a:off x="6470314" y="3386442"/>
            <a:ext cx="1610387" cy="5955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59" idx="1"/>
            <a:endCxn id="77" idx="2"/>
          </p:cNvCxnSpPr>
          <p:nvPr/>
        </p:nvCxnSpPr>
        <p:spPr>
          <a:xfrm flipH="1" flipV="1">
            <a:off x="6350888" y="3505868"/>
            <a:ext cx="1265351" cy="56415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6350888" y="3533968"/>
            <a:ext cx="504581" cy="88877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894024" y="3505868"/>
            <a:ext cx="456864" cy="122833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1" idx="0"/>
          </p:cNvCxnSpPr>
          <p:nvPr/>
        </p:nvCxnSpPr>
        <p:spPr>
          <a:xfrm flipV="1">
            <a:off x="4968914" y="3446001"/>
            <a:ext cx="1262548" cy="97674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0" idx="3"/>
          </p:cNvCxnSpPr>
          <p:nvPr/>
        </p:nvCxnSpPr>
        <p:spPr>
          <a:xfrm flipV="1">
            <a:off x="4405532" y="3446001"/>
            <a:ext cx="1825930" cy="72320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49" idx="3"/>
            <a:endCxn id="77" idx="1"/>
          </p:cNvCxnSpPr>
          <p:nvPr/>
        </p:nvCxnSpPr>
        <p:spPr>
          <a:xfrm flipV="1">
            <a:off x="4397568" y="3386442"/>
            <a:ext cx="1833894" cy="262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47" idx="3"/>
          </p:cNvCxnSpPr>
          <p:nvPr/>
        </p:nvCxnSpPr>
        <p:spPr>
          <a:xfrm>
            <a:off x="4887694" y="2544203"/>
            <a:ext cx="1343768" cy="72281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46" idx="1"/>
            <a:endCxn id="47" idx="0"/>
          </p:cNvCxnSpPr>
          <p:nvPr/>
        </p:nvCxnSpPr>
        <p:spPr bwMode="auto">
          <a:xfrm rot="10800000" flipV="1">
            <a:off x="4652873" y="1829889"/>
            <a:ext cx="575076" cy="460774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Curved Connector 99"/>
          <p:cNvCxnSpPr>
            <a:stCxn id="47" idx="1"/>
            <a:endCxn id="49" idx="0"/>
          </p:cNvCxnSpPr>
          <p:nvPr/>
        </p:nvCxnSpPr>
        <p:spPr bwMode="auto">
          <a:xfrm rot="10800000" flipV="1">
            <a:off x="4162747" y="2544202"/>
            <a:ext cx="255304" cy="591319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Curved Connector 100"/>
          <p:cNvCxnSpPr/>
          <p:nvPr/>
        </p:nvCxnSpPr>
        <p:spPr bwMode="auto">
          <a:xfrm rot="5400000">
            <a:off x="4026214" y="3779134"/>
            <a:ext cx="27306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Curved Connector 101"/>
          <p:cNvCxnSpPr>
            <a:stCxn id="50" idx="2"/>
            <a:endCxn id="51" idx="1"/>
          </p:cNvCxnSpPr>
          <p:nvPr/>
        </p:nvCxnSpPr>
        <p:spPr bwMode="auto">
          <a:xfrm rot="16200000" flipH="1">
            <a:off x="4325631" y="4267826"/>
            <a:ext cx="253540" cy="563381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Curved Connector 102"/>
          <p:cNvCxnSpPr>
            <a:stCxn id="51" idx="3"/>
            <a:endCxn id="53" idx="1"/>
          </p:cNvCxnSpPr>
          <p:nvPr/>
        </p:nvCxnSpPr>
        <p:spPr bwMode="auto">
          <a:xfrm>
            <a:off x="5203735" y="4676287"/>
            <a:ext cx="455716" cy="349358"/>
          </a:xfrm>
          <a:prstGeom prst="curvedConnector3">
            <a:avLst>
              <a:gd name="adj1" fmla="val 638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Curved Connector 103"/>
          <p:cNvCxnSpPr>
            <a:stCxn id="53" idx="3"/>
            <a:endCxn id="61" idx="1"/>
          </p:cNvCxnSpPr>
          <p:nvPr/>
        </p:nvCxnSpPr>
        <p:spPr bwMode="auto">
          <a:xfrm flipV="1">
            <a:off x="6129094" y="4676286"/>
            <a:ext cx="631353" cy="349359"/>
          </a:xfrm>
          <a:prstGeom prst="curvedConnector3">
            <a:avLst>
              <a:gd name="adj1" fmla="val 96178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Curved Connector 104"/>
          <p:cNvCxnSpPr>
            <a:stCxn id="61" idx="3"/>
            <a:endCxn id="59" idx="2"/>
          </p:cNvCxnSpPr>
          <p:nvPr/>
        </p:nvCxnSpPr>
        <p:spPr bwMode="auto">
          <a:xfrm flipV="1">
            <a:off x="7230090" y="4323563"/>
            <a:ext cx="620971" cy="352723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Curved Connector 105"/>
          <p:cNvCxnSpPr>
            <a:stCxn id="59" idx="3"/>
            <a:endCxn id="58" idx="2"/>
          </p:cNvCxnSpPr>
          <p:nvPr/>
        </p:nvCxnSpPr>
        <p:spPr bwMode="auto">
          <a:xfrm flipV="1">
            <a:off x="8085882" y="3699540"/>
            <a:ext cx="229641" cy="370484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Curved Connector 106"/>
          <p:cNvCxnSpPr>
            <a:stCxn id="58" idx="0"/>
            <a:endCxn id="56" idx="2"/>
          </p:cNvCxnSpPr>
          <p:nvPr/>
        </p:nvCxnSpPr>
        <p:spPr bwMode="auto">
          <a:xfrm rot="5400000" flipH="1" flipV="1">
            <a:off x="8287026" y="3076700"/>
            <a:ext cx="144259" cy="8726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Curved Connector 107"/>
          <p:cNvCxnSpPr>
            <a:stCxn id="56" idx="0"/>
            <a:endCxn id="55" idx="3"/>
          </p:cNvCxnSpPr>
          <p:nvPr/>
        </p:nvCxnSpPr>
        <p:spPr bwMode="auto">
          <a:xfrm rot="16200000" flipV="1">
            <a:off x="8123470" y="2261804"/>
            <a:ext cx="303717" cy="254921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Curved Connector 108"/>
          <p:cNvCxnSpPr>
            <a:endCxn id="46" idx="3"/>
          </p:cNvCxnSpPr>
          <p:nvPr/>
        </p:nvCxnSpPr>
        <p:spPr bwMode="auto">
          <a:xfrm rot="10800000" flipV="1">
            <a:off x="5697592" y="1642415"/>
            <a:ext cx="1157876" cy="187474"/>
          </a:xfrm>
          <a:prstGeom prst="curvedConnector3">
            <a:avLst>
              <a:gd name="adj1" fmla="val 99215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Curved Connector 109"/>
          <p:cNvCxnSpPr>
            <a:stCxn id="55" idx="0"/>
            <a:endCxn id="54" idx="3"/>
          </p:cNvCxnSpPr>
          <p:nvPr/>
        </p:nvCxnSpPr>
        <p:spPr bwMode="auto">
          <a:xfrm rot="16200000" flipV="1">
            <a:off x="7462583" y="1533402"/>
            <a:ext cx="312992" cy="587935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906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85"/>
          <p:cNvSpPr/>
          <p:nvPr/>
        </p:nvSpPr>
        <p:spPr bwMode="auto">
          <a:xfrm>
            <a:off x="17534" y="3543358"/>
            <a:ext cx="4840938" cy="299565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7203033" y="3627948"/>
            <a:ext cx="4840938" cy="290399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5059680" y="294418"/>
            <a:ext cx="5334000" cy="291839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257550" y="2107227"/>
            <a:ext cx="5547783" cy="442471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System Architecture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37" y="569070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87" y="3741053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40" y="2502573"/>
            <a:ext cx="446125" cy="56116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60" y="2423400"/>
            <a:ext cx="653263" cy="5933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578" y="3815707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54" y="5593915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26" name="Straight Connector 25"/>
          <p:cNvCxnSpPr>
            <a:stCxn id="20" idx="3"/>
            <a:endCxn id="18" idx="1"/>
          </p:cNvCxnSpPr>
          <p:nvPr/>
        </p:nvCxnSpPr>
        <p:spPr>
          <a:xfrm>
            <a:off x="5896023" y="2720066"/>
            <a:ext cx="1770017" cy="6308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2"/>
            <a:endCxn id="21" idx="0"/>
          </p:cNvCxnSpPr>
          <p:nvPr/>
        </p:nvCxnSpPr>
        <p:spPr>
          <a:xfrm>
            <a:off x="7889103" y="3063736"/>
            <a:ext cx="136084" cy="751971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2"/>
            <a:endCxn id="22" idx="0"/>
          </p:cNvCxnSpPr>
          <p:nvPr/>
        </p:nvCxnSpPr>
        <p:spPr>
          <a:xfrm flipH="1">
            <a:off x="7907904" y="4447621"/>
            <a:ext cx="117283" cy="114629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3"/>
          </p:cNvCxnSpPr>
          <p:nvPr/>
        </p:nvCxnSpPr>
        <p:spPr>
          <a:xfrm>
            <a:off x="4260780" y="5944241"/>
            <a:ext cx="3405260" cy="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6" idx="2"/>
            <a:endCxn id="14" idx="0"/>
          </p:cNvCxnSpPr>
          <p:nvPr/>
        </p:nvCxnSpPr>
        <p:spPr>
          <a:xfrm flipH="1">
            <a:off x="4025959" y="4372967"/>
            <a:ext cx="135237" cy="131773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830" y="4497136"/>
            <a:ext cx="1154962" cy="12085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754" y="629596"/>
            <a:ext cx="1154962" cy="12085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8774" y="5183377"/>
            <a:ext cx="1154962" cy="120850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966563" y="4258534"/>
            <a:ext cx="832138" cy="525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14" idx="1"/>
          </p:cNvCxnSpPr>
          <p:nvPr/>
        </p:nvCxnSpPr>
        <p:spPr>
          <a:xfrm>
            <a:off x="2950236" y="5449377"/>
            <a:ext cx="840901" cy="494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96023" y="1876720"/>
            <a:ext cx="585546" cy="498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299738" y="1795259"/>
            <a:ext cx="495840" cy="62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432176" y="4339302"/>
            <a:ext cx="1191326" cy="740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293650" y="5551925"/>
            <a:ext cx="1203900" cy="26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6" idx="0"/>
            <a:endCxn id="20" idx="1"/>
          </p:cNvCxnSpPr>
          <p:nvPr/>
        </p:nvCxnSpPr>
        <p:spPr>
          <a:xfrm flipV="1">
            <a:off x="4161196" y="2720066"/>
            <a:ext cx="1081564" cy="102098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076" y="49361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12139" y="3045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58796" y="35659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8116" y="22518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B5121B"/>
                </a:solidFill>
              </a:rPr>
              <a:t>Blockchain</a:t>
            </a:r>
            <a:endParaRPr lang="en-US" dirty="0">
              <a:solidFill>
                <a:srgbClr val="B5121B"/>
              </a:solidFill>
            </a:endParaRPr>
          </a:p>
        </p:txBody>
      </p:sp>
      <p:sp>
        <p:nvSpPr>
          <p:cNvPr id="45" name="Sun 44"/>
          <p:cNvSpPr/>
          <p:nvPr/>
        </p:nvSpPr>
        <p:spPr bwMode="auto">
          <a:xfrm>
            <a:off x="5921969" y="4236537"/>
            <a:ext cx="238852" cy="238852"/>
          </a:xfrm>
          <a:prstGeom prst="sun">
            <a:avLst/>
          </a:prstGeom>
          <a:solidFill>
            <a:srgbClr val="00B050"/>
          </a:solidFill>
          <a:ln w="63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45" idx="0"/>
          </p:cNvCxnSpPr>
          <p:nvPr/>
        </p:nvCxnSpPr>
        <p:spPr>
          <a:xfrm flipV="1">
            <a:off x="6041395" y="2963480"/>
            <a:ext cx="1593434" cy="127305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5" idx="3"/>
            <a:endCxn id="21" idx="1"/>
          </p:cNvCxnSpPr>
          <p:nvPr/>
        </p:nvCxnSpPr>
        <p:spPr>
          <a:xfrm flipV="1">
            <a:off x="6160821" y="4131664"/>
            <a:ext cx="1634757" cy="22429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6041395" y="4475389"/>
            <a:ext cx="1636901" cy="112748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45" idx="2"/>
          </p:cNvCxnSpPr>
          <p:nvPr/>
        </p:nvCxnSpPr>
        <p:spPr>
          <a:xfrm flipV="1">
            <a:off x="4198126" y="4475389"/>
            <a:ext cx="1843269" cy="118007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6" idx="3"/>
            <a:endCxn id="45" idx="1"/>
          </p:cNvCxnSpPr>
          <p:nvPr/>
        </p:nvCxnSpPr>
        <p:spPr>
          <a:xfrm>
            <a:off x="4390804" y="4057010"/>
            <a:ext cx="1531165" cy="29895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45" idx="0"/>
          </p:cNvCxnSpPr>
          <p:nvPr/>
        </p:nvCxnSpPr>
        <p:spPr>
          <a:xfrm>
            <a:off x="5505101" y="2910897"/>
            <a:ext cx="536294" cy="132564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>
                <a:latin typeface="+mj-ea"/>
              </a:rPr>
              <a:t>Innovation </a:t>
            </a:r>
            <a:r>
              <a:rPr lang="en-US" altLang="zh-CN" sz="2400" kern="0" dirty="0" smtClean="0">
                <a:latin typeface="+mj-ea"/>
              </a:rPr>
              <a:t>Values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8" y="1461073"/>
            <a:ext cx="2343150" cy="16287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52" y="1973544"/>
            <a:ext cx="948121" cy="6038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38" y="3513368"/>
            <a:ext cx="2219325" cy="1752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839" y="4086082"/>
            <a:ext cx="948121" cy="607171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extLst/>
          </p:nvPr>
        </p:nvGraphicFramePr>
        <p:xfrm>
          <a:off x="3562989" y="995137"/>
          <a:ext cx="6799533" cy="4603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Flowchart: Terminator 4"/>
          <p:cNvSpPr/>
          <p:nvPr/>
        </p:nvSpPr>
        <p:spPr bwMode="auto">
          <a:xfrm>
            <a:off x="6275070" y="579500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Flowchart: Terminator 88"/>
          <p:cNvSpPr/>
          <p:nvPr/>
        </p:nvSpPr>
        <p:spPr bwMode="auto">
          <a:xfrm>
            <a:off x="6275070" y="587501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Flowchart: Terminator 90"/>
          <p:cNvSpPr/>
          <p:nvPr/>
        </p:nvSpPr>
        <p:spPr bwMode="auto">
          <a:xfrm>
            <a:off x="6275070" y="595502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Flowchart: Terminator 91"/>
          <p:cNvSpPr/>
          <p:nvPr/>
        </p:nvSpPr>
        <p:spPr bwMode="auto">
          <a:xfrm>
            <a:off x="6275070" y="6035034"/>
            <a:ext cx="480060" cy="80010"/>
          </a:xfrm>
          <a:prstGeom prst="flowChartTerminator">
            <a:avLst/>
          </a:prstGeom>
          <a:solidFill>
            <a:schemeClr val="tx2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Flowchart: Terminator 92"/>
          <p:cNvSpPr/>
          <p:nvPr/>
        </p:nvSpPr>
        <p:spPr bwMode="auto">
          <a:xfrm>
            <a:off x="6275070" y="6099578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" name="Flowchart: Terminator 131"/>
          <p:cNvSpPr/>
          <p:nvPr/>
        </p:nvSpPr>
        <p:spPr bwMode="auto">
          <a:xfrm>
            <a:off x="7024668" y="6098435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Flowchart: Terminator 132"/>
          <p:cNvSpPr/>
          <p:nvPr/>
        </p:nvSpPr>
        <p:spPr bwMode="auto">
          <a:xfrm>
            <a:off x="7024668" y="6035040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Flowchart: Terminator 133"/>
          <p:cNvSpPr/>
          <p:nvPr/>
        </p:nvSpPr>
        <p:spPr bwMode="auto">
          <a:xfrm>
            <a:off x="7024668" y="5952744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Flowchart: Terminator 134"/>
          <p:cNvSpPr/>
          <p:nvPr/>
        </p:nvSpPr>
        <p:spPr bwMode="auto">
          <a:xfrm>
            <a:off x="7024668" y="5879592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Flowchart: Terminator 135"/>
          <p:cNvSpPr/>
          <p:nvPr/>
        </p:nvSpPr>
        <p:spPr bwMode="auto">
          <a:xfrm>
            <a:off x="7024668" y="5797296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8838" y="5830181"/>
            <a:ext cx="156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Millions USD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778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4866" y="76909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3</a:t>
            </a:r>
            <a:r>
              <a:rPr lang="en-US" baseline="30000" dirty="0" smtClean="0">
                <a:solidFill>
                  <a:srgbClr val="002060"/>
                </a:solidFill>
              </a:rPr>
              <a:t>rd</a:t>
            </a:r>
            <a:r>
              <a:rPr lang="en-US" dirty="0" smtClean="0">
                <a:solidFill>
                  <a:srgbClr val="002060"/>
                </a:solidFill>
              </a:rPr>
              <a:t> party association cost saved, pure bank-to-bank communication (</a:t>
            </a:r>
            <a:r>
              <a:rPr lang="en-US" dirty="0" smtClean="0">
                <a:solidFill>
                  <a:srgbClr val="FF0000"/>
                </a:solidFill>
              </a:rPr>
              <a:t>90% surcharge per transaction can be saved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0" y="670262"/>
            <a:ext cx="504981" cy="778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4222796"/>
            <a:ext cx="691723" cy="764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931339"/>
            <a:ext cx="721206" cy="632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1803367"/>
            <a:ext cx="580518" cy="724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5575610"/>
            <a:ext cx="643655" cy="6361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Innovation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866" y="186252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 customer information exchange with 3</a:t>
            </a:r>
            <a:r>
              <a:rPr lang="en-US" baseline="30000" dirty="0" smtClean="0">
                <a:solidFill>
                  <a:srgbClr val="002060"/>
                </a:solidFill>
              </a:rPr>
              <a:t>rd</a:t>
            </a:r>
            <a:r>
              <a:rPr lang="en-US" dirty="0" smtClean="0">
                <a:solidFill>
                  <a:srgbClr val="002060"/>
                </a:solidFill>
              </a:rPr>
              <a:t> party, all customer information protected in bank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4866" y="3062854"/>
            <a:ext cx="932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 server down time, real 7 X 24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4866" y="3806565"/>
            <a:ext cx="9323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Never can transaction record be changed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No fake transaction can be accepted in </a:t>
            </a:r>
            <a:r>
              <a:rPr lang="en-US" dirty="0" err="1" smtClean="0">
                <a:solidFill>
                  <a:srgbClr val="002060"/>
                </a:solidFill>
              </a:rPr>
              <a:t>BlockChain</a:t>
            </a:r>
            <a:r>
              <a:rPr lang="en-US" dirty="0" smtClean="0">
                <a:solidFill>
                  <a:srgbClr val="002060"/>
                </a:solidFill>
              </a:rPr>
              <a:t>, even hackers attempt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54866" y="557561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architecture can be easily extended to other inter-bank system, e.g., transfer, payment, capital exchange etc.</a:t>
            </a:r>
          </a:p>
        </p:txBody>
      </p:sp>
    </p:spTree>
    <p:extLst>
      <p:ext uri="{BB962C8B-B14F-4D97-AF65-F5344CB8AC3E}">
        <p14:creationId xmlns:p14="http://schemas.microsoft.com/office/powerpoint/2010/main" val="30334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Roadmap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54899" y="2592319"/>
            <a:ext cx="2008230" cy="1644148"/>
            <a:chOff x="5347778" y="941852"/>
            <a:chExt cx="1980600" cy="1700404"/>
          </a:xfrm>
        </p:grpSpPr>
        <p:sp>
          <p:nvSpPr>
            <p:cNvPr id="6" name="Hexagon 5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entities,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group,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country</a:t>
              </a:r>
              <a:endParaRPr lang="zh-CN" altLang="en-US" sz="16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07878" y="2592318"/>
            <a:ext cx="2008230" cy="1644148"/>
            <a:chOff x="5347778" y="941852"/>
            <a:chExt cx="1980600" cy="1700404"/>
          </a:xfrm>
        </p:grpSpPr>
        <p:sp>
          <p:nvSpPr>
            <p:cNvPr id="9" name="Hexagon 8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banks,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Cross countries</a:t>
              </a:r>
              <a:endParaRPr lang="zh-CN" altLang="en-US" sz="1600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61836" y="3430770"/>
            <a:ext cx="2008230" cy="1644148"/>
            <a:chOff x="5347778" y="941852"/>
            <a:chExt cx="1980600" cy="1700404"/>
          </a:xfrm>
        </p:grpSpPr>
        <p:sp>
          <p:nvSpPr>
            <p:cNvPr id="13" name="Hexagon 12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Hexagon 4"/>
            <p:cNvSpPr/>
            <p:nvPr/>
          </p:nvSpPr>
          <p:spPr>
            <a:xfrm>
              <a:off x="5582072" y="1298608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banks in limited areas,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Same country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9539" y="1786622"/>
            <a:ext cx="2008230" cy="1644148"/>
            <a:chOff x="5347778" y="941852"/>
            <a:chExt cx="1980600" cy="1700404"/>
          </a:xfrm>
        </p:grpSpPr>
        <p:sp>
          <p:nvSpPr>
            <p:cNvPr id="16" name="Hexagon 15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entities,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group,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Cross countries</a:t>
              </a:r>
              <a:endParaRPr lang="zh-CN" altLang="en-US" sz="1600" kern="1200" dirty="0"/>
            </a:p>
          </p:txBody>
        </p:sp>
      </p:grpSp>
      <p:cxnSp>
        <p:nvCxnSpPr>
          <p:cNvPr id="3" name="Straight Arrow Connector 2"/>
          <p:cNvCxnSpPr>
            <a:stCxn id="6" idx="0"/>
            <a:endCxn id="9" idx="3"/>
          </p:cNvCxnSpPr>
          <p:nvPr/>
        </p:nvCxnSpPr>
        <p:spPr bwMode="auto">
          <a:xfrm flipV="1">
            <a:off x="3063129" y="3414392"/>
            <a:ext cx="5744749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1370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46" y="312932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Thank you!</a:t>
            </a:r>
            <a:endParaRPr lang="en-US" sz="54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4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24.5"/>
  <p:tag name="GRIDLEFT" val="45.375"/>
  <p:tag name="GRIDHEIGHT" val="532.625"/>
  <p:tag name="GRIDWIDTH" val="7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63.75"/>
  <p:tag name="GRIDLEFT" val="771.625"/>
  <p:tag name="GRIDHEIGHT" val="8.375"/>
  <p:tag name="GRIDWIDTH" val="7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24.5"/>
  <p:tag name="GRIDLEFT" val="45.375"/>
  <p:tag name="GRIDHEIGHT" val="532.625"/>
  <p:tag name="GRIDWIDTH" val="7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63.75"/>
  <p:tag name="GRIDLEFT" val="771.625"/>
  <p:tag name="GRIDHEIGHT" val="8.375"/>
  <p:tag name="GRIDWIDTH" val="76.125"/>
</p:tagLst>
</file>

<file path=ppt/theme/theme1.xml><?xml version="1.0" encoding="utf-8"?>
<a:theme xmlns:a="http://schemas.openxmlformats.org/drawingml/2006/main" name="6_HSBC A4 Landscape 2010">
  <a:themeElements>
    <a:clrScheme name="HSBC Standard">
      <a:dk1>
        <a:srgbClr val="000000"/>
      </a:dk1>
      <a:lt1>
        <a:srgbClr val="FFFFFF"/>
      </a:lt1>
      <a:dk2>
        <a:srgbClr val="FF0000"/>
      </a:dk2>
      <a:lt2>
        <a:srgbClr val="AECEBF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626469"/>
      </a:hlink>
      <a:folHlink>
        <a:srgbClr val="A6A6A6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ark Blue">
      <a:srgbClr val="32466B"/>
    </a:custClr>
    <a:custClr name="Powder Blue">
      <a:srgbClr val="C9D4E6"/>
    </a:custClr>
    <a:custClr name="Sky Blue">
      <a:srgbClr val="62A4D3"/>
    </a:custClr>
    <a:custClr name="Amber">
      <a:srgbClr val="FABB00"/>
    </a:custClr>
    <a:custClr name="Cool Grey">
      <a:srgbClr val="626469"/>
    </a:custClr>
    <a:custClr name="Land Green">
      <a:srgbClr val="C1D784"/>
    </a:custClr>
    <a:custClr name="Slate Blue">
      <a:srgbClr val="7993C1"/>
    </a:custClr>
    <a:custClr name="Mid Grey">
      <a:srgbClr val="A6A6A6"/>
    </a:custClr>
    <a:custClr name="Amber Highlight">
      <a:srgbClr val="FFF2CB"/>
    </a:custClr>
    <a:custClr name="Turquoise">
      <a:srgbClr val="84CAC6"/>
    </a:custClr>
    <a:custClr name="Light Grey">
      <a:srgbClr val="F2F2F2"/>
    </a:custClr>
    <a:custClr name="Black">
      <a:srgbClr val="000000"/>
    </a:custClr>
    <a:custClr name="Light Green">
      <a:srgbClr val="CEE2D9"/>
    </a:custClr>
    <a:custClr name="Burgundy">
      <a:srgbClr val="B5121B"/>
    </a:custClr>
    <a:custClr name="Dark Green">
      <a:srgbClr val="008000"/>
    </a:custClr>
    <a:custClr name="HSBC Red">
      <a:srgbClr val="FF0000"/>
    </a:custClr>
    <a:custClr name="Yellow">
      <a:srgbClr val="FBE700"/>
    </a:custClr>
    <a:custClr name="Pink">
      <a:srgbClr val="FFCCCC"/>
    </a:custClr>
    <a:custClr name="Mint">
      <a:srgbClr val="AECEB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7_HSBC A4 Landscape 2010">
  <a:themeElements>
    <a:clrScheme name="HSBC Standard">
      <a:dk1>
        <a:srgbClr val="000000"/>
      </a:dk1>
      <a:lt1>
        <a:srgbClr val="FFFFFF"/>
      </a:lt1>
      <a:dk2>
        <a:srgbClr val="FF0000"/>
      </a:dk2>
      <a:lt2>
        <a:srgbClr val="AECEBF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626469"/>
      </a:hlink>
      <a:folHlink>
        <a:srgbClr val="A6A6A6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ark Blue">
      <a:srgbClr val="32466B"/>
    </a:custClr>
    <a:custClr name="Powder Blue">
      <a:srgbClr val="C9D4E6"/>
    </a:custClr>
    <a:custClr name="Sky Blue">
      <a:srgbClr val="62A4D3"/>
    </a:custClr>
    <a:custClr name="Amber">
      <a:srgbClr val="FABB00"/>
    </a:custClr>
    <a:custClr name="Cool Grey">
      <a:srgbClr val="626469"/>
    </a:custClr>
    <a:custClr name="Land Green">
      <a:srgbClr val="C1D784"/>
    </a:custClr>
    <a:custClr name="Slate Blue">
      <a:srgbClr val="7993C1"/>
    </a:custClr>
    <a:custClr name="Mid Grey">
      <a:srgbClr val="A6A6A6"/>
    </a:custClr>
    <a:custClr name="Amber Highlight">
      <a:srgbClr val="FFF2CB"/>
    </a:custClr>
    <a:custClr name="Turquoise">
      <a:srgbClr val="84CAC6"/>
    </a:custClr>
    <a:custClr name="Light Grey">
      <a:srgbClr val="F2F2F2"/>
    </a:custClr>
    <a:custClr name="Black">
      <a:srgbClr val="000000"/>
    </a:custClr>
    <a:custClr name="Light Green">
      <a:srgbClr val="CEE2D9"/>
    </a:custClr>
    <a:custClr name="Burgundy">
      <a:srgbClr val="B5121B"/>
    </a:custClr>
    <a:custClr name="Dark Green">
      <a:srgbClr val="008000"/>
    </a:custClr>
    <a:custClr name="HSBC Red">
      <a:srgbClr val="FF0000"/>
    </a:custClr>
    <a:custClr name="Yellow">
      <a:srgbClr val="FBE700"/>
    </a:custClr>
    <a:custClr name="Pink">
      <a:srgbClr val="FFCCCC"/>
    </a:custClr>
    <a:custClr name="Mint">
      <a:srgbClr val="AECEBF"/>
    </a:custClr>
    <a:custClr name="White">
      <a:srgbClr val="FFFFFF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10361</TotalTime>
  <Words>186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Gulim</vt:lpstr>
      <vt:lpstr>ＭＳ Ｐゴシック</vt:lpstr>
      <vt:lpstr>SimHei</vt:lpstr>
      <vt:lpstr>Arial</vt:lpstr>
      <vt:lpstr>Calibri</vt:lpstr>
      <vt:lpstr>Symbol</vt:lpstr>
      <vt:lpstr>Times New Roman</vt:lpstr>
      <vt:lpstr>6_HSBC A4 Landscape 2010</vt:lpstr>
      <vt:lpstr>7_HSBC A4 Landscape 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charles.q.gao@hsbc.com.cn</dc:creator>
  <cp:keywords>RESTRICTED</cp:keywords>
  <dc:description>RESTRICTED</dc:description>
  <cp:lastModifiedBy>Angie X CHEN</cp:lastModifiedBy>
  <cp:revision>163</cp:revision>
  <dcterms:created xsi:type="dcterms:W3CDTF">2017-11-13T03:45:22Z</dcterms:created>
  <dcterms:modified xsi:type="dcterms:W3CDTF">2018-01-11T07:02:31Z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RESTRICTED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CLARESTRI</vt:lpwstr>
  </property>
</Properties>
</file>